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5"/>
  </p:notesMasterIdLst>
  <p:handoutMasterIdLst>
    <p:handoutMasterId r:id="rId46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302" r:id="rId13"/>
    <p:sldId id="264" r:id="rId14"/>
    <p:sldId id="266" r:id="rId15"/>
    <p:sldId id="334" r:id="rId16"/>
    <p:sldId id="265" r:id="rId17"/>
    <p:sldId id="276" r:id="rId18"/>
    <p:sldId id="293" r:id="rId19"/>
    <p:sldId id="284" r:id="rId20"/>
    <p:sldId id="269" r:id="rId21"/>
    <p:sldId id="304" r:id="rId22"/>
    <p:sldId id="307" r:id="rId23"/>
    <p:sldId id="306" r:id="rId24"/>
    <p:sldId id="308" r:id="rId25"/>
    <p:sldId id="270" r:id="rId26"/>
    <p:sldId id="309" r:id="rId27"/>
    <p:sldId id="314" r:id="rId28"/>
    <p:sldId id="313" r:id="rId29"/>
    <p:sldId id="315" r:id="rId30"/>
    <p:sldId id="316" r:id="rId31"/>
    <p:sldId id="317" r:id="rId32"/>
    <p:sldId id="294" r:id="rId33"/>
    <p:sldId id="296" r:id="rId34"/>
    <p:sldId id="318" r:id="rId35"/>
    <p:sldId id="319" r:id="rId36"/>
    <p:sldId id="321" r:id="rId37"/>
    <p:sldId id="322" r:id="rId38"/>
    <p:sldId id="323" r:id="rId39"/>
    <p:sldId id="288" r:id="rId40"/>
    <p:sldId id="289" r:id="rId41"/>
    <p:sldId id="320" r:id="rId42"/>
    <p:sldId id="274" r:id="rId43"/>
    <p:sldId id="329" r:id="rId4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E362160A-6734-43E7-95DF-709C4A1C4934}">
          <p14:sldIdLst>
            <p14:sldId id="327"/>
            <p14:sldId id="330"/>
            <p14:sldId id="331"/>
            <p14:sldId id="332"/>
            <p14:sldId id="298"/>
            <p14:sldId id="262"/>
            <p14:sldId id="333"/>
            <p14:sldId id="263"/>
            <p14:sldId id="302"/>
            <p14:sldId id="264"/>
            <p14:sldId id="266"/>
            <p14:sldId id="334"/>
            <p14:sldId id="265"/>
            <p14:sldId id="276"/>
            <p14:sldId id="293"/>
            <p14:sldId id="284"/>
            <p14:sldId id="269"/>
            <p14:sldId id="304"/>
            <p14:sldId id="307"/>
            <p14:sldId id="306"/>
            <p14:sldId id="308"/>
            <p14:sldId id="270"/>
            <p14:sldId id="309"/>
            <p14:sldId id="314"/>
            <p14:sldId id="313"/>
            <p14:sldId id="315"/>
            <p14:sldId id="316"/>
            <p14:sldId id="317"/>
            <p14:sldId id="294"/>
            <p14:sldId id="296"/>
            <p14:sldId id="318"/>
            <p14:sldId id="319"/>
            <p14:sldId id="321"/>
            <p14:sldId id="322"/>
            <p14:sldId id="323"/>
            <p14:sldId id="288"/>
            <p14:sldId id="289"/>
            <p14:sldId id="320"/>
            <p14:sldId id="274"/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998F4E3E-1A76-4A6B-98B6-08752F3768B3}" v="4" dt="2021-08-10T21:41:11.021"/>
    <p1510:client id="{10340FDF-B15C-4CFF-B487-146F9B98A252}" v="28" dt="2021-08-10T21:47:37.589"/>
    <p1510:client id="{7FB42E05-DEC9-4126-B474-47B35F363E13}" v="30" dt="2021-07-12T20:25:12.855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82D0390A-222A-332D-F9F9-70D15093EB60}" v="22" dt="2021-07-13T17:51:30.429"/>
    <p1510:client id="{86B35720-4193-446F-B2D5-9AD9984A55EF}" v="513" dt="2021-08-19T14:59:06.5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6740" autoAdjust="0"/>
  </p:normalViewPr>
  <p:slideViewPr>
    <p:cSldViewPr snapToGrid="0" snapToObjects="1">
      <p:cViewPr>
        <p:scale>
          <a:sx n="50" d="100"/>
          <a:sy n="50" d="100"/>
        </p:scale>
        <p:origin x="1680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36.PNG>
</file>

<file path=ppt/media/image37.PNG>
</file>

<file path=ppt/media/image38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65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vpn12697/localrepo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39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pn12697/localrepo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vpn12697/localrepo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9820" y="4568734"/>
            <a:ext cx="312424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VIPIN KUMAR</a:t>
            </a:r>
          </a:p>
          <a:p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341120"/>
            <a:ext cx="12192000" cy="55168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GB" sz="1400" dirty="0"/>
              <a:t>In this lab, we will perform some Exploratory Data Analysis (EDA) to find some patterns in the data and determine what would be the label for training supervised models.</a:t>
            </a:r>
          </a:p>
          <a:p>
            <a:pPr marL="0" indent="0">
              <a:buNone/>
            </a:pPr>
            <a:r>
              <a:rPr lang="en-GB" sz="1400" dirty="0"/>
              <a:t>In the data set, there are several different cases where the booster did not land successfully. Sometimes a landing was attempted but failed due to an accident; for example, True Ocean means the mission outcome was successfully landed to a specific region of the ocean while False Ocean means the mission outcome was unsuccessfully landed to a specific region of the ocean. True RTLS means the mission outcome was successfully landed to a ground pad False RTLS means the mission outcome was unsuccessfully landed to a ground pad. True ASDS means the mission outcome was successfully landed on a drone ship False ASDS means the mission outcome was unsuccessfully landed on a drone ship.</a:t>
            </a:r>
            <a:endParaRPr lang="en-US" sz="1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D47EEA-BFBA-4F47-9A0D-B008C8E40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7954"/>
            <a:ext cx="4087956" cy="20889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0037F3-55FA-4B73-8BCC-3F64BAD9A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7956" y="3473674"/>
            <a:ext cx="4712469" cy="31817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0E684C-CC4E-4AB6-9EE7-FD4AFF1CCE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0425" y="3428999"/>
            <a:ext cx="3153215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386840"/>
            <a:ext cx="12192000" cy="547116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dirty="0">
                <a:highlight>
                  <a:srgbClr val="00FFFF"/>
                </a:highlight>
              </a:rPr>
              <a:t>Scatter Chart-</a:t>
            </a:r>
          </a:p>
          <a:p>
            <a:pPr marL="0" indent="0">
              <a:buNone/>
            </a:pPr>
            <a:r>
              <a:rPr lang="en-US" dirty="0"/>
              <a:t>Scatter are useful to observe relationship, or correlations, between two numeric variables.</a:t>
            </a:r>
          </a:p>
          <a:p>
            <a:r>
              <a:rPr lang="en-US" dirty="0"/>
              <a:t>Flight number and Launch site</a:t>
            </a:r>
          </a:p>
          <a:p>
            <a:r>
              <a:rPr lang="en-US" dirty="0"/>
              <a:t>Payload and Launch Site</a:t>
            </a:r>
          </a:p>
          <a:p>
            <a:r>
              <a:rPr lang="en-US" dirty="0"/>
              <a:t>Orbit Type and Flight Number</a:t>
            </a:r>
          </a:p>
          <a:p>
            <a:r>
              <a:rPr lang="en-US" dirty="0"/>
              <a:t>Payload and orbit Type</a:t>
            </a:r>
          </a:p>
          <a:p>
            <a:pPr marL="0" indent="0">
              <a:buNone/>
            </a:pPr>
            <a:r>
              <a:rPr lang="en-US" dirty="0">
                <a:highlight>
                  <a:srgbClr val="00FFFF"/>
                </a:highlight>
              </a:rPr>
              <a:t>Bar Chart-</a:t>
            </a:r>
          </a:p>
          <a:p>
            <a:pPr marL="0" indent="0">
              <a:buNone/>
            </a:pPr>
            <a:r>
              <a:rPr lang="en-US" dirty="0"/>
              <a:t>Bar charts are used to compare a numeric value to categorical variable.</a:t>
            </a:r>
          </a:p>
          <a:p>
            <a:r>
              <a:rPr lang="en-US" dirty="0"/>
              <a:t>Success rate and Orbit Type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1ABD40-4DE3-49CA-BC12-BFDF9D00A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314" y="2819314"/>
            <a:ext cx="1981285" cy="19812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8FD701-DA75-4DC4-A71E-02981941F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586" y="5709665"/>
            <a:ext cx="2545294" cy="121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F9980-A4B0-42C7-BCB8-3084672D8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4555"/>
          </a:xfrm>
        </p:spPr>
        <p:txBody>
          <a:bodyPr/>
          <a:lstStyle/>
          <a:p>
            <a:r>
              <a:rPr lang="en-GB" b="1" dirty="0">
                <a:highlight>
                  <a:srgbClr val="FF00FF"/>
                </a:highlight>
              </a:rPr>
              <a:t>Conti…</a:t>
            </a:r>
            <a:endParaRPr lang="en-IN" b="1" dirty="0">
              <a:highlight>
                <a:srgbClr val="FF00FF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46662-0CFC-470B-9B78-58F05D927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9680"/>
            <a:ext cx="10515600" cy="4927283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highlight>
                  <a:srgbClr val="00FFFF"/>
                </a:highlight>
              </a:rPr>
              <a:t>Line Chart-</a:t>
            </a:r>
          </a:p>
          <a:p>
            <a:pPr marL="0" indent="0">
              <a:buNone/>
            </a:pPr>
            <a:r>
              <a:rPr lang="en-GB" dirty="0"/>
              <a:t>Line Charts contain numerical values on both axes and are generally used to show the change of a variable over time.</a:t>
            </a:r>
          </a:p>
          <a:p>
            <a:r>
              <a:rPr lang="en-GB" dirty="0"/>
              <a:t>Success Rate and year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210F70-34CE-47B5-B074-F32AEE8CE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160" y="3429000"/>
            <a:ext cx="3002280" cy="300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706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02080"/>
            <a:ext cx="12192000" cy="545592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dirty="0">
                <a:highlight>
                  <a:srgbClr val="00FFFF"/>
                </a:highlight>
              </a:rPr>
              <a:t>The SQL queries performed on the data set-</a:t>
            </a:r>
          </a:p>
          <a:p>
            <a:r>
              <a:rPr lang="en-US" dirty="0"/>
              <a:t>Display the name of unique launch sites in the space mission.</a:t>
            </a:r>
          </a:p>
          <a:p>
            <a:r>
              <a:rPr lang="en-US" dirty="0"/>
              <a:t>Display 5 records where launch sites begin with the string “CCA”</a:t>
            </a:r>
          </a:p>
          <a:p>
            <a:r>
              <a:rPr lang="en-US" dirty="0"/>
              <a:t>Display the total payload mass carried by boosters launched by NASA</a:t>
            </a:r>
          </a:p>
          <a:p>
            <a:r>
              <a:rPr lang="en-US" dirty="0"/>
              <a:t>Display the average payload mass carried by booster version F9v1.1</a:t>
            </a:r>
          </a:p>
          <a:p>
            <a:r>
              <a:rPr lang="en-US" dirty="0"/>
              <a:t>List the data when the first successful landing outcome on a ground pad was achieved.</a:t>
            </a:r>
          </a:p>
          <a:p>
            <a:r>
              <a:rPr lang="en-US" dirty="0"/>
              <a:t>List the names of the boosters which had success on a drone ship and payload mass</a:t>
            </a:r>
          </a:p>
          <a:p>
            <a:r>
              <a:rPr lang="en-US" dirty="0"/>
              <a:t>List the failed landing outcomes on drone </a:t>
            </a:r>
            <a:r>
              <a:rPr lang="en-US" dirty="0" err="1"/>
              <a:t>ship,their</a:t>
            </a:r>
            <a:r>
              <a:rPr lang="en-US" dirty="0"/>
              <a:t> booster version and launch site name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17320"/>
            <a:ext cx="11902440" cy="54406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ighlight>
                  <a:srgbClr val="00FFFF"/>
                </a:highlight>
              </a:rPr>
              <a:t>The following steps were taken to visualize the launch data on an interactive map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Mark all the site on a map.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Mark the success/failed launches for each site on a map.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the distances between a launch site to its proximities.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>
                <a:highlight>
                  <a:srgbClr val="00FFFF"/>
                </a:highlight>
              </a:rPr>
              <a:t>The following plots were added to a </a:t>
            </a:r>
            <a:r>
              <a:rPr lang="en-US" dirty="0" err="1">
                <a:highlight>
                  <a:srgbClr val="00FFFF"/>
                </a:highlight>
              </a:rPr>
              <a:t>plotly</a:t>
            </a:r>
            <a:r>
              <a:rPr lang="en-US" dirty="0">
                <a:highlight>
                  <a:srgbClr val="00FFFF"/>
                </a:highlight>
              </a:rPr>
              <a:t> Dash dashboard to have an interactive visualization of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Pie chart showing the total successful launches per site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Scatter graph to show the correlation between outcome and payload mass.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2192000" cy="4199948"/>
          </a:xfrm>
          <a:prstGeom prst="rect">
            <a:avLst/>
          </a:prstGeom>
        </p:spPr>
        <p:txBody>
          <a:bodyPr numCol="3">
            <a:normAutofit/>
          </a:bodyPr>
          <a:lstStyle/>
          <a:p>
            <a:pPr marL="0" indent="0">
              <a:buNone/>
            </a:pPr>
            <a:r>
              <a:rPr lang="en-US" b="1" u="sng" dirty="0">
                <a:solidFill>
                  <a:schemeClr val="accent2">
                    <a:lumMod val="50000"/>
                  </a:schemeClr>
                </a:solidFill>
              </a:rPr>
              <a:t>Model Development-</a:t>
            </a:r>
          </a:p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To prepare the dataset for model development: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Load data set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Standrardise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and pre-process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Split data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Decide algorithms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b="1" u="sng" dirty="0">
                <a:solidFill>
                  <a:schemeClr val="accent6">
                    <a:lumMod val="75000"/>
                  </a:schemeClr>
                </a:solidFill>
              </a:rPr>
              <a:t>Model Evaluation-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For each chosen algorithms-</a:t>
            </a:r>
          </a:p>
          <a:p>
            <a:pPr marL="571500" indent="-571500">
              <a:buFont typeface="+mj-lt"/>
              <a:buAutoNum type="romanLcPeriod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Using the output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GridSearchCV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object:</a:t>
            </a:r>
          </a:p>
          <a:p>
            <a:pPr marL="571500" indent="-571500">
              <a:buFont typeface="+mj-lt"/>
              <a:buAutoNum type="romanLcPeriod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Plot examine the confusion matrix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Finding the Best classification model-</a:t>
            </a:r>
          </a:p>
          <a:p>
            <a:r>
              <a:rPr lang="en-US" dirty="0"/>
              <a:t>Review the accuracy scores for all chosen algorithms.</a:t>
            </a:r>
          </a:p>
          <a:p>
            <a:r>
              <a:rPr lang="en-US" dirty="0"/>
              <a:t>The model with the highest accuracy score is determined as the best performing model.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319349"/>
            <a:ext cx="2743200" cy="519339"/>
          </a:xfrm>
        </p:spPr>
        <p:txBody>
          <a:bodyPr/>
          <a:lstStyle/>
          <a:p>
            <a:r>
              <a:rPr lang="en-US" dirty="0"/>
              <a:t>https://github.com/vpn12697/localrepo</a:t>
            </a:r>
            <a:fld id="{5075537C-CA84-1446-933C-8E9D027F9201}" type="slidenum">
              <a:rPr lang="en-US" smtClean="0"/>
              <a:t>17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2057400"/>
            <a:ext cx="10824107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19377C-4DA9-4553-9E3C-07221E232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73" y="2514600"/>
            <a:ext cx="8050428" cy="432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187440"/>
            <a:ext cx="2743200" cy="670559"/>
          </a:xfrm>
        </p:spPr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676400"/>
            <a:ext cx="11239109" cy="451103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353333-BC35-4714-9355-146BD6962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2026919"/>
            <a:ext cx="9812890" cy="474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523999"/>
            <a:ext cx="11421989" cy="450157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53E48C-E818-4C57-99EB-64C6DFD0C2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" y="1920239"/>
            <a:ext cx="10371211" cy="396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 fontScale="77500" lnSpcReduction="20000"/>
          </a:bodyPr>
          <a:lstStyle/>
          <a:p>
            <a:r>
              <a:rPr lang="en-US" dirty="0">
                <a:hlinkClick r:id="rId4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446519"/>
            <a:ext cx="2743200" cy="392169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57400"/>
            <a:ext cx="11254350" cy="42619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FA6E4F-70B3-4DFC-8814-6B2D2D6458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11" y="2514600"/>
            <a:ext cx="9755732" cy="380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319350"/>
            <a:ext cx="2743200" cy="538650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69757"/>
            <a:ext cx="1142198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DDED53-BD68-497A-B402-DEEB81A3F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0" y="2582933"/>
            <a:ext cx="9441781" cy="367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A9CA5E-EA08-4648-9192-252BDE5C99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40" y="2225040"/>
            <a:ext cx="6538162" cy="368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5 records where launch sites begin with `CCA’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5E2AA7-9A9A-4968-8F66-E7671A13C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" y="2571630"/>
            <a:ext cx="10371211" cy="320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9B31E8-6B0A-4016-9D54-5D363B894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39" y="2576393"/>
            <a:ext cx="9745589" cy="360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5A0699-8C94-4B00-A7F0-D18525E97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560" y="2176287"/>
            <a:ext cx="9570720" cy="384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99FE4A-ABB3-484F-BCFB-22957C851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5300" y="2198991"/>
            <a:ext cx="9181700" cy="382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61954-1411-4224-BE8A-5509378E2D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040" y="2566866"/>
            <a:ext cx="10339950" cy="334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F49C45-0786-4DC1-B8EA-939E21EBD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1" y="2941319"/>
            <a:ext cx="9570386" cy="323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 fontScale="775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185980" y="1410345"/>
            <a:ext cx="12006019" cy="533141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arenR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arenR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arenR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arenR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 Analytics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arenR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arenR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arenR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Geospatial Analytics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arenR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Dashboard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arenR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A23B0E-D541-47AB-AA1D-AAA63DEEFA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1393" y="2243620"/>
            <a:ext cx="7373379" cy="37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A558DE-921E-43C2-97A4-E71F5624C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112" y="2281791"/>
            <a:ext cx="8004128" cy="374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B03D8D-38B5-4C0F-B7D1-3F6606EF2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256" y="2194370"/>
            <a:ext cx="2887184" cy="31243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9E7FDF-B937-4773-8376-03F79DC600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0081" y="2194371"/>
            <a:ext cx="2887184" cy="31243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FF3539-4F8D-4466-A42E-1B8D80F131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1511" y="2268699"/>
            <a:ext cx="3764100" cy="305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F69B6-C07D-41DF-A282-8C82F347A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968" y="2416626"/>
            <a:ext cx="8131472" cy="401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3AC6F6-A9DF-4AC0-A533-F355593F3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390" y="2443673"/>
            <a:ext cx="8069970" cy="358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10888590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highlight>
                  <a:srgbClr val="FFFF00"/>
                </a:highlight>
                <a:latin typeface="Abadi"/>
              </a:rPr>
              <a:t>Decision Tree model have highest accuracy.</a:t>
            </a:r>
            <a:endParaRPr lang="en-US" sz="2200" dirty="0">
              <a:solidFill>
                <a:schemeClr val="accent3">
                  <a:lumMod val="25000"/>
                </a:schemeClr>
              </a:solidFill>
              <a:highlight>
                <a:srgbClr val="FFFF00"/>
              </a:highlight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5A86A9-CB50-433A-B513-0118106EC6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742" y="2773680"/>
            <a:ext cx="4182059" cy="259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highlight>
                  <a:srgbClr val="FFFF00"/>
                </a:highlight>
                <a:latin typeface="Abadi" panose="020B0604020104020204" pitchFamily="34" charset="0"/>
              </a:rPr>
              <a:t>Out of 18 prediction only one prediction is incorrect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DD3D15-D8EC-49BB-A247-712F2A679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0315" y="3164755"/>
            <a:ext cx="5382376" cy="306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https://github.com/vpn12697/localrepo </a:t>
            </a:r>
            <a:fld id="{5075537C-CA84-1446-933C-8E9D027F9201}" type="slidenum">
              <a:rPr lang="en-US" smtClean="0">
                <a:hlinkClick r:id="rId3"/>
              </a:rPr>
              <a:t>39</a:t>
            </a:fld>
            <a:r>
              <a:rPr lang="en-US" dirty="0"/>
              <a:t> 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9456029" cy="435133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is the best performing model which accuracy 94.44%.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Lower payload is more successful as compare to passive payload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launch site KSC LC-39 A had the most successful launches, with 41.7% of the total successful launches, and also the highest rate of successful launches, with a 76.9% success rate.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flight frequency rises, so does the likelihood of success at the launch site, particularly after initial unsuccessful attempts. Essentially, as experience grows, success rates improve.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• Throughout 2010 to 2013, every landing ended in failure, registering a success rate of 0.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• Post-2013, there's a consistent uptrend in success rates, notwithstanding minor declines in 2018 and 2020.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• From 2016 onwards, the probability of success consistently surpasses 50%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 fontScale="775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0" y="1394846"/>
            <a:ext cx="12192000" cy="546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rockets which cost around 62m dollars launches by Space X. This is cheaper than other      providers and then we can re-use the first stage of the rocket.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Problems you want to find answers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This project will predict if the space X Falcon 9 first stage will land successfully.</a:t>
            </a:r>
          </a:p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ED81CA-6205-418A-8AB9-CDA5A4683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29" y="3549112"/>
            <a:ext cx="4984846" cy="330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https://github.com/vpn12697/localrepo</a:t>
            </a:r>
            <a:r>
              <a:rPr lang="en-US" dirty="0"/>
              <a:t> </a:t>
            </a:r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Making GET requests to the Space 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the .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fillna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method to remove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NaN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values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.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value_counts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() method to determine the number of launches , number of occurrence of each orbit etc.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Creating a landing outcome label that shows 0 when the booster did not land successfully and 1 when the booster did land successfully.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C87F9-58E9-4868-8968-FBF17E7AA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/>
          <a:lstStyle/>
          <a:p>
            <a:r>
              <a:rPr lang="en-GB" b="1" dirty="0">
                <a:highlight>
                  <a:srgbClr val="00FFFF"/>
                </a:highlight>
              </a:rPr>
              <a:t>Conti…</a:t>
            </a:r>
            <a:endParaRPr lang="en-IN" b="1" dirty="0">
              <a:highlight>
                <a:srgbClr val="00FFFF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6A971-6093-4581-9B46-E1584655E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464" y="1394847"/>
            <a:ext cx="11028336" cy="4782116"/>
          </a:xfrm>
        </p:spPr>
        <p:txBody>
          <a:bodyPr/>
          <a:lstStyle/>
          <a:p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/>
              </a:rPr>
              <a:t>Perform exploratory data analysis (EDA) using visualization and SQL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SQL queries to manipulate and evaluate the space X dataset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Pandas and Matplotlib to visualize relationship between variables , and determine pattern</a:t>
            </a:r>
          </a:p>
          <a:p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/>
              </a:rPr>
              <a:t>Perform interactive visual analytics using Folium and </a:t>
            </a:r>
            <a:r>
              <a:rPr lang="en-US" sz="1800" b="1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/>
              </a:rPr>
              <a:t>Plotly</a:t>
            </a: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/>
              </a:rPr>
              <a:t> Dash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Geospatial analytics using folium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Creating an interactive dashboard using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Dash</a:t>
            </a:r>
          </a:p>
          <a:p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/>
              </a:rPr>
              <a:t>Perform predictive analysis using classification models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Scikit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-Learn to preprocess the data, Split the data, Train different classification models etc.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Plotting confusion matrices for each classification model.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Calculating the accuracy of each classification model.</a:t>
            </a:r>
          </a:p>
          <a:p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911244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379348"/>
            <a:ext cx="12192000" cy="547865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Describe how data sets were collected.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And 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578FD9-2591-40FB-9A35-D3AF21DE0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9246"/>
            <a:ext cx="12192000" cy="454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240099"/>
            <a:ext cx="12191999" cy="5617901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to collect falcon 9 historical launch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ecords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a Wikipedia page titled list of Falcon 9 Heavy launches.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static_url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"https://en.wikipedia.org/w/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index.php?title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=List_of_Falcon_9_and_Falcon_Heavy_launches&amp;oldid=1027686922"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# use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requests.get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() method with the provided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static_url</a:t>
            </a:r>
            <a:endParaRPr lang="en-GB" sz="1200" dirty="0">
              <a:solidFill>
                <a:schemeClr val="accent3">
                  <a:lumMod val="25000"/>
                </a:schemeClr>
              </a:solidFill>
              <a:highlight>
                <a:srgbClr val="00FFFF"/>
              </a:highlight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response =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requests.get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static_url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# assign the response to a object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=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response.text</a:t>
            </a:r>
            <a:endParaRPr lang="en-GB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# Use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BeautifulSoup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() to create a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BeautifulSoup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 object from a response text content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soup =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(data, 'html5lib')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# Use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soup.title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 attribute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print(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soup.title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# Use the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find_all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 function in the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BeautifulSoup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 object, with element type `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table`and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 Assign the result to a list called `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html_tables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`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html_tables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soup.find_all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('table')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>
                <a:solidFill>
                  <a:schemeClr val="accent3">
                    <a:lumMod val="25000"/>
                  </a:schemeClr>
                </a:solidFill>
                <a:highlight>
                  <a:srgbClr val="00FFFF"/>
                </a:highlight>
                <a:latin typeface="Abadi" panose="020B0604020104020204" pitchFamily="34" charset="0"/>
              </a:rPr>
              <a:t># Let's print the third table and check its content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first_launch_table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</a:t>
            </a:r>
            <a:r>
              <a:rPr lang="en-GB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html_tables</a:t>
            </a:r>
            <a:r>
              <a:rPr lang="en-GB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[2]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purl.org/dc/dcmitype/"/>
    <ds:schemaRef ds:uri="f80a141d-92ca-4d3d-9308-f7e7b1d44ce8"/>
    <ds:schemaRef ds:uri="http://schemas.microsoft.com/office/2006/documentManagement/types"/>
    <ds:schemaRef ds:uri="155be751-a274-42e8-93fb-f39d3b9bccc8"/>
    <ds:schemaRef ds:uri="http://www.w3.org/XML/1998/namespace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</TotalTime>
  <Words>1817</Words>
  <Application>Microsoft Office PowerPoint</Application>
  <PresentationFormat>Widescreen</PresentationFormat>
  <Paragraphs>212</Paragraphs>
  <Slides>40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Abadi</vt:lpstr>
      <vt:lpstr>Arial</vt:lpstr>
      <vt:lpstr>Calibri</vt:lpstr>
      <vt:lpstr>Calibri Light</vt:lpstr>
      <vt:lpstr>Courier New</vt:lpstr>
      <vt:lpstr>IBM Plex Mono SemiBold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Conti…</vt:lpstr>
      <vt:lpstr>PowerPoint Presentation</vt:lpstr>
      <vt:lpstr>PowerPoint Presentation</vt:lpstr>
      <vt:lpstr>PowerPoint Presentation</vt:lpstr>
      <vt:lpstr>PowerPoint Presentation</vt:lpstr>
      <vt:lpstr>Conti…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VIPIN KUMAR</cp:lastModifiedBy>
  <cp:revision>302</cp:revision>
  <dcterms:created xsi:type="dcterms:W3CDTF">2021-04-29T18:58:34Z</dcterms:created>
  <dcterms:modified xsi:type="dcterms:W3CDTF">2024-05-04T03:44:10Z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